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Proxima Nova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72BD5B9-A1A1-4B16-8F28-979374803D1B}">
  <a:tblStyle styleId="{272BD5B9-A1A1-4B16-8F28-979374803D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ProximaNova-regular.fntdata"/><Relationship Id="rId47" Type="http://schemas.openxmlformats.org/officeDocument/2006/relationships/slide" Target="slides/slide41.xml"/><Relationship Id="rId49" Type="http://schemas.openxmlformats.org/officeDocument/2006/relationships/font" Target="fonts/ProximaNova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roximaNova-boldItalic.fntdata"/><Relationship Id="rId50" Type="http://schemas.openxmlformats.org/officeDocument/2006/relationships/font" Target="fonts/ProximaNova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5a1b4e583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e5a1b4e583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626d24df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626d24df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5a1b4e583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5a1b4e583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5a1b4e583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5a1b4e583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626d24df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626d24df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e626d24df6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e626d24df6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e626d24df6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e626d24df6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626d24df6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626d24df6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626d24df6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626d24df6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e626d24df6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e626d24df6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a1b4e583_0_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a1b4e583_0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626d24df6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e626d24df6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626d24df6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626d24df6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e626d24df6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e626d24df6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626d24df6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e626d24df6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626d24df6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e626d24df6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e626d24df6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e626d24df6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e626d24df6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e626d24df6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e626d24df6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e626d24df6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626d24df6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626d24df6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e626d24df6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e626d24df6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5a1b4e583_0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e5a1b4e583_0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626d24df6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e626d24df6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e626d24df6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e626d24df6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e626d24df6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e626d24df6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e626d24df6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e626d24df6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e626d24df6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e626d24df6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e626d24df6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e626d24df6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e626d24df6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e626d24df6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e626d24df6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e626d24df6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3a2549e3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3a2549e3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e626d24df6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e626d24df6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e5a1b4e583_0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e5a1b4e583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5a1b4e583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e5a1b4e583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e5a1b4e583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e5a1b4e583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626d24df6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626d24df6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5a1b4e583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5a1b4e583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5a1b4e583_0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5a1b4e583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5a1b4e583_0_5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5a1b4e583_0_5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5a1b4e583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e5a1b4e583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830KwNb3Fbs" TargetMode="External"/><Relationship Id="rId4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5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Módulo 3: Introducción al modelado de datos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Diplomatura en Ciencias Sociales Computacionales y Humanidades Digitales (IDAES-UNSAM) - Agosto 2022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b="37818" l="15544" r="15948" t="36940"/>
          <a:stretch/>
        </p:blipFill>
        <p:spPr>
          <a:xfrm>
            <a:off x="7195950" y="284375"/>
            <a:ext cx="1684874" cy="46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Teórico 1: intro, tipos de modelos, trade-offs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t's so beautiful.&#10;Taken from: Brooklyn Nine-Nine S01E15" id="131" name="Google Shape;131;p23" title="The statistical analysi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9500" y="177375"/>
            <a:ext cx="6385000" cy="478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Estimando  f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Problemas de </a:t>
            </a:r>
            <a:r>
              <a:rPr lang="en-GB">
                <a:highlight>
                  <a:schemeClr val="lt2"/>
                </a:highlight>
              </a:rPr>
              <a:t>predicción</a:t>
            </a:r>
            <a:r>
              <a:rPr lang="en-GB"/>
              <a:t> y problemas de </a:t>
            </a:r>
            <a:r>
              <a:rPr lang="en-GB">
                <a:highlight>
                  <a:schemeClr val="lt2"/>
                </a:highlight>
              </a:rPr>
              <a:t>inferencia</a:t>
            </a:r>
            <a:endParaRPr>
              <a:highlight>
                <a:schemeClr val="lt2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Problemas de </a:t>
            </a:r>
            <a:r>
              <a:rPr lang="en-GB">
                <a:highlight>
                  <a:schemeClr val="lt2"/>
                </a:highlight>
              </a:rPr>
              <a:t>regresión</a:t>
            </a:r>
            <a:r>
              <a:rPr lang="en-GB"/>
              <a:t> y problemas de </a:t>
            </a:r>
            <a:r>
              <a:rPr lang="en-GB">
                <a:highlight>
                  <a:schemeClr val="lt2"/>
                </a:highlight>
              </a:rPr>
              <a:t>clasificación</a:t>
            </a:r>
            <a:endParaRPr>
              <a:highlight>
                <a:schemeClr val="lt2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Métodos </a:t>
            </a:r>
            <a:r>
              <a:rPr lang="en-GB">
                <a:highlight>
                  <a:schemeClr val="lt2"/>
                </a:highlight>
              </a:rPr>
              <a:t>paramétricos</a:t>
            </a:r>
            <a:r>
              <a:rPr lang="en-GB"/>
              <a:t> y métodos </a:t>
            </a:r>
            <a:r>
              <a:rPr lang="en-GB">
                <a:highlight>
                  <a:schemeClr val="lt2"/>
                </a:highlight>
              </a:rPr>
              <a:t>no paramétricos</a:t>
            </a:r>
            <a:endParaRPr>
              <a:highlight>
                <a:schemeClr val="lt2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Métodos de aprendizaje </a:t>
            </a:r>
            <a:r>
              <a:rPr lang="en-GB">
                <a:highlight>
                  <a:schemeClr val="lt2"/>
                </a:highlight>
              </a:rPr>
              <a:t>supervisado</a:t>
            </a:r>
            <a:r>
              <a:rPr lang="en-GB"/>
              <a:t> y métodos de aprendizaje </a:t>
            </a:r>
            <a:r>
              <a:rPr lang="en-GB">
                <a:highlight>
                  <a:schemeClr val="lt2"/>
                </a:highlight>
              </a:rPr>
              <a:t>no supervisado</a:t>
            </a:r>
            <a:endParaRPr>
              <a:highlight>
                <a:schemeClr val="lt2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Trade-off </a:t>
            </a:r>
            <a:r>
              <a:rPr lang="en-GB">
                <a:highlight>
                  <a:schemeClr val="lt2"/>
                </a:highlight>
              </a:rPr>
              <a:t>precisión-interpretabilidad</a:t>
            </a:r>
            <a:endParaRPr>
              <a:highlight>
                <a:schemeClr val="lt2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Trade-off </a:t>
            </a:r>
            <a:r>
              <a:rPr lang="en-GB">
                <a:highlight>
                  <a:schemeClr val="lt2"/>
                </a:highlight>
              </a:rPr>
              <a:t>sesgo-varianza</a:t>
            </a:r>
            <a:endParaRPr>
              <a:highlight>
                <a:schemeClr val="lt2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-GB"/>
              <a:t>Medidas de la calidad del fit: set de </a:t>
            </a:r>
            <a:r>
              <a:rPr lang="en-GB">
                <a:highlight>
                  <a:schemeClr val="lt2"/>
                </a:highlight>
              </a:rPr>
              <a:t>training</a:t>
            </a:r>
            <a:r>
              <a:rPr lang="en-GB"/>
              <a:t> y set de </a:t>
            </a:r>
            <a:r>
              <a:rPr lang="en-GB">
                <a:highlight>
                  <a:schemeClr val="lt2"/>
                </a:highlight>
              </a:rPr>
              <a:t>testing</a:t>
            </a:r>
            <a:endParaRPr>
              <a:highlight>
                <a:schemeClr val="lt2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I.Estimando f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modelo y el mundo</a:t>
            </a:r>
            <a:endParaRPr/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3025" y="1347788"/>
            <a:ext cx="6457950" cy="305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Modelizar es construir una función </a:t>
            </a:r>
            <a:r>
              <a:rPr i="1" lang="en-GB"/>
              <a:t>f</a:t>
            </a:r>
            <a:r>
              <a:rPr lang="en-GB"/>
              <a:t> que relacione variable(s) independiente(s) con variable dependiente</a:t>
            </a:r>
            <a:endParaRPr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472425" y="1990350"/>
            <a:ext cx="2198100" cy="20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Variable(s) independiente(s)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/>
              <a:t>X</a:t>
            </a:r>
            <a:endParaRPr b="1"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5175" y="3069700"/>
            <a:ext cx="2533650" cy="11620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6473475" y="1990350"/>
            <a:ext cx="2198100" cy="20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 dependiente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/>
              <a:t>Y</a:t>
            </a:r>
            <a:endParaRPr b="1"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472950" y="1668875"/>
            <a:ext cx="2198100" cy="9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200">
                <a:solidFill>
                  <a:schemeClr val="dk2"/>
                </a:solidFill>
              </a:rPr>
              <a:t>Modelo</a:t>
            </a:r>
            <a:endParaRPr sz="2200">
              <a:solidFill>
                <a:schemeClr val="dk2"/>
              </a:solidFill>
            </a:endParaRPr>
          </a:p>
        </p:txBody>
      </p:sp>
      <p:sp>
        <p:nvSpPr>
          <p:cNvPr id="158" name="Google Shape;158;p27"/>
          <p:cNvSpPr/>
          <p:nvPr/>
        </p:nvSpPr>
        <p:spPr>
          <a:xfrm>
            <a:off x="2349175" y="3428125"/>
            <a:ext cx="432900" cy="44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7"/>
          <p:cNvSpPr/>
          <p:nvPr/>
        </p:nvSpPr>
        <p:spPr>
          <a:xfrm>
            <a:off x="6361925" y="3428125"/>
            <a:ext cx="432900" cy="44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Para qué modelizar?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II.Problemas de predicción y problemas de inferencia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Dos tipos de razones diferentes para modelizar</a:t>
            </a:r>
            <a:endParaRPr/>
          </a:p>
        </p:txBody>
      </p:sp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311700" y="1152475"/>
            <a:ext cx="4060500" cy="3416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</a:rPr>
              <a:t>Predecir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000">
                <a:solidFill>
                  <a:schemeClr val="lt1"/>
                </a:solidFill>
              </a:rPr>
              <a:t>Tenemos valores de un conjunto de variables independientes (X₁, X₂, etc.) y queremos un modelo que prediga el valor de la variable dependiente Y.</a:t>
            </a:r>
            <a:endParaRPr b="1" sz="2400">
              <a:solidFill>
                <a:schemeClr val="lt1"/>
              </a:solidFill>
            </a:endParaRPr>
          </a:p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4771795" y="1152475"/>
            <a:ext cx="4060500" cy="34164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3400"/>
              <a:t>Inferir</a:t>
            </a:r>
            <a:endParaRPr b="1" sz="3400"/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000"/>
              <a:t>Nuestro interés principal son preguntas cómo:</a:t>
            </a:r>
            <a:endParaRPr sz="2000"/>
          </a:p>
          <a:p>
            <a:pPr indent="-317500" lvl="0" marL="45720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2000"/>
              <a:t>¿Qué variables X están relacionadas con Y?</a:t>
            </a:r>
            <a:endParaRPr sz="2000"/>
          </a:p>
          <a:p>
            <a:pPr indent="-3175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2000"/>
              <a:t>¿Qué dirección tienen estas relaciones?</a:t>
            </a:r>
            <a:endParaRPr sz="2000"/>
          </a:p>
          <a:p>
            <a:pPr indent="-3175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2000"/>
              <a:t>¿Qué efecto tiene cada variable X en la variable Y?</a:t>
            </a:r>
            <a:endParaRPr sz="2000"/>
          </a:p>
          <a:p>
            <a:pPr indent="-3175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2000"/>
              <a:t>¿Las relaciones son lineales o no lineales?</a:t>
            </a:r>
            <a:endParaRPr sz="2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Cuándo cada tipo de modelo</a:t>
            </a:r>
            <a:endParaRPr/>
          </a:p>
        </p:txBody>
      </p:sp>
      <p:sp>
        <p:nvSpPr>
          <p:cNvPr id="182" name="Google Shape;182;p31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 general, si tenemos capacidad para intervenir en las variables independientes, nos interesa un modelo de </a:t>
            </a:r>
            <a:r>
              <a:rPr b="1" lang="en-GB">
                <a:highlight>
                  <a:schemeClr val="lt2"/>
                </a:highlight>
              </a:rPr>
              <a:t>inferencia</a:t>
            </a:r>
            <a:r>
              <a:rPr lang="en-GB"/>
              <a:t>. También si queremos explicar las relaciones o si estamos investigando el efecto de X en 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En cambio, preferimos un modelo </a:t>
            </a:r>
            <a:r>
              <a:rPr b="1" lang="en-GB">
                <a:highlight>
                  <a:schemeClr val="lt2"/>
                </a:highlight>
              </a:rPr>
              <a:t>predictivo</a:t>
            </a:r>
            <a:r>
              <a:rPr lang="en-GB"/>
              <a:t> si podemos usar el modelo como caja negra y sólo nos interesa la precisión del output.</a:t>
            </a:r>
            <a:endParaRPr/>
          </a:p>
        </p:txBody>
      </p:sp>
      <p:pic>
        <p:nvPicPr>
          <p:cNvPr id="183" name="Google Shape;183;p31"/>
          <p:cNvPicPr preferRelativeResize="0"/>
          <p:nvPr/>
        </p:nvPicPr>
        <p:blipFill rotWithShape="1">
          <a:blip r:embed="rId3">
            <a:alphaModFix/>
          </a:blip>
          <a:srcRect b="3846" l="0" r="0" t="0"/>
          <a:stretch/>
        </p:blipFill>
        <p:spPr>
          <a:xfrm>
            <a:off x="5225800" y="1017725"/>
            <a:ext cx="3606500" cy="3606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Bienvenides al módulo 3!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69613">
            <a:off x="6327007" y="1444428"/>
            <a:ext cx="1222808" cy="1222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</a:t>
            </a:r>
            <a:r>
              <a:rPr lang="en-GB"/>
              <a:t>ué modelizar?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III.Problemas de regresión y problemas de clasificación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Predecir un valor o clasificar en una categoría</a:t>
            </a:r>
            <a:endParaRPr/>
          </a:p>
        </p:txBody>
      </p:sp>
      <p:sp>
        <p:nvSpPr>
          <p:cNvPr id="199" name="Google Shape;199;p34"/>
          <p:cNvSpPr txBox="1"/>
          <p:nvPr>
            <p:ph idx="1" type="body"/>
          </p:nvPr>
        </p:nvSpPr>
        <p:spPr>
          <a:xfrm>
            <a:off x="5069325" y="1152475"/>
            <a:ext cx="3762900" cy="3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 modelos de </a:t>
            </a:r>
            <a:r>
              <a:rPr b="1" lang="en-GB">
                <a:highlight>
                  <a:schemeClr val="lt2"/>
                </a:highlight>
              </a:rPr>
              <a:t>regresión</a:t>
            </a:r>
            <a:r>
              <a:rPr lang="en-GB"/>
              <a:t>, Y es una variable cuantitativa. El modelo nos proporciona una función que nos da valores predecidos de Y para los diferentes valores de </a:t>
            </a:r>
            <a:r>
              <a:rPr lang="en-GB"/>
              <a:t>X₁, X₂, etc.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En modelos de </a:t>
            </a:r>
            <a:r>
              <a:rPr b="1" lang="en-GB">
                <a:highlight>
                  <a:schemeClr val="lt2"/>
                </a:highlight>
              </a:rPr>
              <a:t>clasificación</a:t>
            </a:r>
            <a:r>
              <a:rPr lang="en-GB"/>
              <a:t>, Y es una variable categórica y el modelo nos da la probabilidad de que cada caso quede en cada categoría.</a:t>
            </a:r>
            <a:endParaRPr/>
          </a:p>
        </p:txBody>
      </p:sp>
      <p:pic>
        <p:nvPicPr>
          <p:cNvPr id="200" name="Google Shape;2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152475"/>
            <a:ext cx="4603047" cy="375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9622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Cómo</a:t>
            </a:r>
            <a:r>
              <a:rPr lang="en-GB"/>
              <a:t> modelizar?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7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IV.Métodos paramétricos y métodos no paramétricos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Asumir la forma de </a:t>
            </a:r>
            <a:r>
              <a:rPr i="1" lang="en-GB"/>
              <a:t>f</a:t>
            </a:r>
            <a:r>
              <a:rPr lang="en-GB"/>
              <a:t> o no asumirla</a:t>
            </a:r>
            <a:endParaRPr/>
          </a:p>
        </p:txBody>
      </p:sp>
      <p:pic>
        <p:nvPicPr>
          <p:cNvPr id="221" name="Google Shape;22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2273" y="1878900"/>
            <a:ext cx="3970025" cy="308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856224"/>
            <a:ext cx="3885219" cy="3084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8"/>
          <p:cNvSpPr txBox="1"/>
          <p:nvPr>
            <p:ph idx="1" type="body"/>
          </p:nvPr>
        </p:nvSpPr>
        <p:spPr>
          <a:xfrm>
            <a:off x="311625" y="1076275"/>
            <a:ext cx="8520600" cy="8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Los modelos paramétricos asumen la </a:t>
            </a:r>
            <a:r>
              <a:rPr lang="en-GB">
                <a:highlight>
                  <a:schemeClr val="lt2"/>
                </a:highlight>
              </a:rPr>
              <a:t>forma de la función</a:t>
            </a:r>
            <a:r>
              <a:rPr lang="en-GB"/>
              <a:t>. Los métodos no paramétricos, no, y pueden tener diferentes formas para diferentes valores de X.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9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Conocemos el output a priori</a:t>
            </a:r>
            <a:r>
              <a:rPr lang="en-GB"/>
              <a:t>?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0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</a:t>
            </a:r>
            <a:r>
              <a:rPr lang="en-GB"/>
              <a:t>.Métodos de aprendizaje supervisado y métodos de aprendizaje no supervisado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 módulo 3 veremos sobre todo aprendizaje supervisado</a:t>
            </a:r>
            <a:endParaRPr/>
          </a:p>
        </p:txBody>
      </p:sp>
      <p:sp>
        <p:nvSpPr>
          <p:cNvPr id="239" name="Google Shape;239;p41"/>
          <p:cNvSpPr txBox="1"/>
          <p:nvPr>
            <p:ph idx="1" type="body"/>
          </p:nvPr>
        </p:nvSpPr>
        <p:spPr>
          <a:xfrm>
            <a:off x="311700" y="1152475"/>
            <a:ext cx="4060500" cy="3416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</a:rPr>
              <a:t>Aprendizaje supervisado (supervised learning)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000">
                <a:solidFill>
                  <a:schemeClr val="lt1"/>
                </a:solidFill>
              </a:rPr>
              <a:t>Conocemos los valores de Y para un set de casos y estimamos la función </a:t>
            </a:r>
            <a:r>
              <a:rPr i="1" lang="en-GB" sz="2000">
                <a:solidFill>
                  <a:schemeClr val="lt1"/>
                </a:solidFill>
              </a:rPr>
              <a:t>f</a:t>
            </a:r>
            <a:r>
              <a:rPr lang="en-GB" sz="2000">
                <a:solidFill>
                  <a:schemeClr val="lt1"/>
                </a:solidFill>
              </a:rPr>
              <a:t> que relaciona X con Y para predecir Y futuros o inferir relaciones (regresiones, clasificaciones, etc.)</a:t>
            </a:r>
            <a:endParaRPr b="1" sz="2400">
              <a:solidFill>
                <a:schemeClr val="lt1"/>
              </a:solidFill>
            </a:endParaRPr>
          </a:p>
        </p:txBody>
      </p:sp>
      <p:sp>
        <p:nvSpPr>
          <p:cNvPr id="240" name="Google Shape;240;p41"/>
          <p:cNvSpPr txBox="1"/>
          <p:nvPr>
            <p:ph idx="1" type="body"/>
          </p:nvPr>
        </p:nvSpPr>
        <p:spPr>
          <a:xfrm>
            <a:off x="4771795" y="1152475"/>
            <a:ext cx="4060500" cy="34164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2200"/>
              <a:t>Aprendizaje no supervisado (unsupervised learning)</a:t>
            </a:r>
            <a:endParaRPr b="1" sz="2200"/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2000"/>
              <a:t>No conocemos los posibles valores objetivo de Y que buscamos (por ejemplo, clustering).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Quiénes somos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4060500" cy="34164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/>
              <a:t>Martín </a:t>
            </a:r>
            <a:endParaRPr b="1"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/>
              <a:t>Schuster</a:t>
            </a:r>
            <a:endParaRPr b="1"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MSc Business Analytics UCL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Lic Sociología UBA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 Science Consultant en AlixPartners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4771795" y="1152475"/>
            <a:ext cx="4060500" cy="34164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/>
              <a:t>Tomás </a:t>
            </a:r>
            <a:endParaRPr b="1"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/>
              <a:t>Maguire</a:t>
            </a:r>
            <a:endParaRPr b="1"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Lic </a:t>
            </a:r>
            <a:r>
              <a:rPr lang="en-GB"/>
              <a:t>Sociología UNSAM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Machine Learning Engineer en Accenture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3700" y="1152475"/>
            <a:ext cx="1198600" cy="119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4">
            <a:alphaModFix/>
          </a:blip>
          <a:srcRect b="35238" l="16371" r="16365" t="3370"/>
          <a:stretch/>
        </p:blipFill>
        <p:spPr>
          <a:xfrm>
            <a:off x="3058912" y="1152476"/>
            <a:ext cx="1313287" cy="1198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Nos interesa más el cuánto o el cómo?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</a:t>
            </a:r>
            <a:r>
              <a:rPr lang="en-GB"/>
              <a:t>.Trade-off precisión-interpretabilidad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Precisión a cualquier costo no es siempre lo mejor</a:t>
            </a:r>
            <a:endParaRPr/>
          </a:p>
        </p:txBody>
      </p:sp>
      <p:pic>
        <p:nvPicPr>
          <p:cNvPr id="256" name="Google Shape;25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1127" y="1152600"/>
            <a:ext cx="3371173" cy="36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4"/>
          <p:cNvSpPr txBox="1"/>
          <p:nvPr>
            <p:ph idx="1" type="body"/>
          </p:nvPr>
        </p:nvSpPr>
        <p:spPr>
          <a:xfrm>
            <a:off x="311625" y="1152475"/>
            <a:ext cx="4819500" cy="3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Modelos más precisos y menos restrictivos (no paramétricos, no lineales o que incorporen un alto número de variables independientes) reducen la </a:t>
            </a:r>
            <a:r>
              <a:rPr lang="en-GB">
                <a:highlight>
                  <a:schemeClr val="lt2"/>
                </a:highlight>
              </a:rPr>
              <a:t>interpretabilidad</a:t>
            </a:r>
            <a:r>
              <a:rPr lang="en-GB"/>
              <a:t> de las relaciones. Es necesario evaluar si la ganancia marginal en </a:t>
            </a:r>
            <a:r>
              <a:rPr lang="en-GB">
                <a:highlight>
                  <a:schemeClr val="lt2"/>
                </a:highlight>
              </a:rPr>
              <a:t>precisión</a:t>
            </a:r>
            <a:r>
              <a:rPr lang="en-GB"/>
              <a:t> compensa ese costo (además de la mayor posibilidad de </a:t>
            </a:r>
            <a:r>
              <a:rPr i="1" lang="en-GB">
                <a:highlight>
                  <a:schemeClr val="lt2"/>
                </a:highlight>
              </a:rPr>
              <a:t>overfitting</a:t>
            </a:r>
            <a:r>
              <a:rPr lang="en-GB"/>
              <a:t>).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</a:t>
            </a:r>
            <a:r>
              <a:rPr lang="en-GB"/>
              <a:t>I.Trade-off sesgo-varianza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Buscar el mejor equilibrio para cada modelo</a:t>
            </a:r>
            <a:endParaRPr/>
          </a:p>
        </p:txBody>
      </p:sp>
      <p:sp>
        <p:nvSpPr>
          <p:cNvPr id="268" name="Google Shape;268;p46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highlight>
                  <a:schemeClr val="lt2"/>
                </a:highlight>
              </a:rPr>
              <a:t>Varianza</a:t>
            </a:r>
            <a:r>
              <a:rPr b="1" lang="en-GB"/>
              <a:t>: </a:t>
            </a:r>
            <a:r>
              <a:rPr lang="en-GB"/>
              <a:t>cantidad que variaría la estimación de </a:t>
            </a:r>
            <a:r>
              <a:rPr i="1" lang="en-GB"/>
              <a:t>f</a:t>
            </a:r>
            <a:r>
              <a:rPr lang="en-GB"/>
              <a:t> si usarámos otro test de entrenamiento. Métodos más flexibles tienen más varianza.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highlight>
                  <a:schemeClr val="lt2"/>
                </a:highlight>
              </a:rPr>
              <a:t>Sesgo</a:t>
            </a:r>
            <a:r>
              <a:rPr b="1" lang="en-GB"/>
              <a:t>:</a:t>
            </a:r>
            <a:r>
              <a:rPr lang="en-GB"/>
              <a:t> cualidad del modelo de sistemáticamente subestimar o sobreestimar el valor a predecir.</a:t>
            </a:r>
            <a:r>
              <a:rPr lang="en-GB"/>
              <a:t> </a:t>
            </a:r>
            <a:r>
              <a:rPr lang="en-GB"/>
              <a:t>Métodos menos flexibles tienen más sesgo.</a:t>
            </a:r>
            <a:endParaRPr/>
          </a:p>
        </p:txBody>
      </p:sp>
      <p:pic>
        <p:nvPicPr>
          <p:cNvPr id="269" name="Google Shape;26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2672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7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Cuán bueno es el modelo?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8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VIII.</a:t>
            </a:r>
            <a:r>
              <a:rPr lang="en-GB"/>
              <a:t>Medidas de la calidad del fit: set de training y set de testing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 importante: MSE en el set de testing</a:t>
            </a:r>
            <a:endParaRPr/>
          </a:p>
        </p:txBody>
      </p:sp>
      <p:pic>
        <p:nvPicPr>
          <p:cNvPr id="285" name="Google Shape;28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272637" cy="3820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7436" y="1170125"/>
            <a:ext cx="3414163" cy="2234268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9"/>
          <p:cNvSpPr txBox="1"/>
          <p:nvPr>
            <p:ph idx="1" type="body"/>
          </p:nvPr>
        </p:nvSpPr>
        <p:spPr>
          <a:xfrm>
            <a:off x="5577425" y="3556800"/>
            <a:ext cx="3414300" cy="14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300"/>
              <a:t>Entendamos juntes este gráfico de MSE (mean squared error) en training y testing set.</a:t>
            </a:r>
            <a:endParaRPr sz="23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0" y="1210600"/>
            <a:ext cx="8839199" cy="3227618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Estructura de las clases</a:t>
            </a:r>
            <a:endParaRPr/>
          </a:p>
        </p:txBody>
      </p:sp>
      <p:sp>
        <p:nvSpPr>
          <p:cNvPr id="294" name="Google Shape;294;p50"/>
          <p:cNvSpPr/>
          <p:nvPr/>
        </p:nvSpPr>
        <p:spPr>
          <a:xfrm rot="10800000">
            <a:off x="877375" y="2108200"/>
            <a:ext cx="457500" cy="4182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1"/>
          <p:cNvSpPr txBox="1"/>
          <p:nvPr>
            <p:ph type="title"/>
          </p:nvPr>
        </p:nvSpPr>
        <p:spPr>
          <a:xfrm>
            <a:off x="311700" y="193550"/>
            <a:ext cx="3954000" cy="47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Primero: break de 15’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Después: vamos a la parte práctica con Tomi</a:t>
            </a:r>
            <a:endParaRPr/>
          </a:p>
        </p:txBody>
      </p:sp>
      <p:pic>
        <p:nvPicPr>
          <p:cNvPr id="300" name="Google Shape;30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8750" y="173924"/>
            <a:ext cx="4515451" cy="479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 pequeño disclaimer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650" y="1304100"/>
            <a:ext cx="5400675" cy="329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7753" y="3693124"/>
            <a:ext cx="1169976" cy="90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6301" y="2720125"/>
            <a:ext cx="819277" cy="63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3826" y="3058250"/>
            <a:ext cx="819277" cy="63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7726" y="2938625"/>
            <a:ext cx="537313" cy="416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1526" y="3167500"/>
            <a:ext cx="537313" cy="416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8430" y="2542287"/>
            <a:ext cx="819276" cy="81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semana que viene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martes que viene, 9 de agosto</a:t>
            </a:r>
            <a:endParaRPr/>
          </a:p>
        </p:txBody>
      </p:sp>
      <p:sp>
        <p:nvSpPr>
          <p:cNvPr id="311" name="Google Shape;311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Teórico: regresión lineal simple y regresión lineal múltiple.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Práctico: resolver guía P1b. Traer dudas y/o comentarios.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Invitado: Joaquín Menendez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Senior Data Scientist en R/GA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Master in Interdisciplinary Data Science, </a:t>
            </a:r>
            <a:r>
              <a:rPr lang="en-GB"/>
              <a:t>Duke University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Licenciado en Psicología, Universidad de Buenos Aires</a:t>
            </a:r>
            <a:endParaRPr/>
          </a:p>
        </p:txBody>
      </p:sp>
      <p:pic>
        <p:nvPicPr>
          <p:cNvPr id="312" name="Google Shape;31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0075" y="1152475"/>
            <a:ext cx="2062226" cy="206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 un disclaimer idiomático</a:t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5832" y="1093925"/>
            <a:ext cx="3892335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0" y="1210600"/>
            <a:ext cx="8839199" cy="3227618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Estructura de las clases</a:t>
            </a:r>
            <a:endParaRPr/>
          </a:p>
        </p:txBody>
      </p:sp>
      <p:sp>
        <p:nvSpPr>
          <p:cNvPr id="101" name="Google Shape;101;p18"/>
          <p:cNvSpPr/>
          <p:nvPr/>
        </p:nvSpPr>
        <p:spPr>
          <a:xfrm rot="10800000">
            <a:off x="877375" y="1117600"/>
            <a:ext cx="457500" cy="4182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Qué esperar de teóricos y qué esperar de prácticos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152475"/>
            <a:ext cx="4060500" cy="3416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</a:rPr>
              <a:t>Teóricos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000">
                <a:solidFill>
                  <a:schemeClr val="lt1"/>
                </a:solidFill>
              </a:rPr>
              <a:t>Exposiciones de 60 minutos con slides sobre los conceptos teóricos estadísticos y de modelización.</a:t>
            </a:r>
            <a:endParaRPr b="1" sz="2400">
              <a:solidFill>
                <a:schemeClr val="lt1"/>
              </a:solidFill>
            </a:endParaRPr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4771795" y="1152475"/>
            <a:ext cx="4060500" cy="34164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/>
              <a:t>Prácticos</a:t>
            </a:r>
            <a:endParaRPr b="1" sz="2400"/>
          </a:p>
          <a:p>
            <a:pPr indent="-3810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000"/>
              <a:t>Guiadas en clase (letra “a”), 60 minutos para trabajar.</a:t>
            </a:r>
            <a:endParaRPr sz="2000"/>
          </a:p>
          <a:p>
            <a:pPr indent="-3556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Independientes para trabajar entre clase y clase (letra “b”).</a:t>
            </a:r>
            <a:endParaRPr sz="2000"/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/>
              <a:t>Ambas en R Studio.</a:t>
            </a:r>
            <a:endParaRPr sz="2000"/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Bibliografía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2732475" y="1152475"/>
            <a:ext cx="60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Introduction to Statistical Learning with applications in R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James, Witten, Hastie y Tibshirani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1era edición: 2013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7ma edición: 2017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Vamos a enfocarnos en los capítulos 2 a 7 inclusive.</a:t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2273025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Contenidos por clase</a:t>
            </a:r>
            <a:endParaRPr/>
          </a:p>
        </p:txBody>
      </p:sp>
      <p:graphicFrame>
        <p:nvGraphicFramePr>
          <p:cNvPr id="121" name="Google Shape;121;p21"/>
          <p:cNvGraphicFramePr/>
          <p:nvPr/>
        </p:nvGraphicFramePr>
        <p:xfrm>
          <a:off x="311750" y="123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{272BD5B9-A1A1-4B16-8F28-979374803D1B}</a:tableStyleId>
              </a:tblPr>
              <a:tblGrid>
                <a:gridCol w="1191000"/>
                <a:gridCol w="1191000"/>
                <a:gridCol w="3645300"/>
                <a:gridCol w="1246650"/>
                <a:gridCol w="1246650"/>
              </a:tblGrid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Clase</a:t>
                      </a:r>
                      <a:endParaRPr b="1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Fecha</a:t>
                      </a:r>
                      <a:endParaRPr b="1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Temas</a:t>
                      </a:r>
                      <a:endParaRPr b="1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Capítulos de ISLR</a:t>
                      </a:r>
                      <a:endParaRPr b="1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Guías prácticas</a:t>
                      </a:r>
                      <a:endParaRPr b="1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2/8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Intro, tipos de modelos, trade-offs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1a y 1b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9/8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Regresión lineal simple, múltiple y KNN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2a y 2b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16/8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Clasificación: regresión logística, LDA, KNN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3a y 3b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23/8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Cross-validation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4a y 4b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30/8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Model selection: lasso, ridge, PCA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5a y 5b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5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6/9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Intro a polinomiales, step, basis, splines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6a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